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Julius Sans One"/>
      <p:regular r:id="rId17"/>
    </p:embeddedFont>
    <p:embeddedFont>
      <p:font typeface="Work Sans"/>
      <p:regular r:id="rId18"/>
      <p:bold r:id="rId19"/>
      <p:italic r:id="rId20"/>
      <p:boldItalic r:id="rId21"/>
    </p:embeddedFont>
    <p:embeddedFont>
      <p:font typeface="Oswald"/>
      <p:regular r:id="rId22"/>
      <p:bold r:id="rId23"/>
    </p:embeddedFont>
    <p:embeddedFont>
      <p:font typeface="Comforta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6" roundtripDataSignature="AMtx7mg17Aywwvw4Gx87o0EhJmD7JebG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9F324E8-E84F-44A7-8D41-09C04648A489}">
  <a:tblStyle styleId="{A9F324E8-E84F-44A7-8D41-09C04648A4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italic.fntdata"/><Relationship Id="rId22" Type="http://schemas.openxmlformats.org/officeDocument/2006/relationships/font" Target="fonts/Oswald-regular.fntdata"/><Relationship Id="rId21" Type="http://schemas.openxmlformats.org/officeDocument/2006/relationships/font" Target="fonts/WorkSans-boldItalic.fntdata"/><Relationship Id="rId24" Type="http://schemas.openxmlformats.org/officeDocument/2006/relationships/font" Target="fonts/Comfortaa-regular.fntdata"/><Relationship Id="rId23" Type="http://schemas.openxmlformats.org/officeDocument/2006/relationships/font" Target="fonts/Oswa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JuliusSansOne-regular.fntdata"/><Relationship Id="rId16" Type="http://schemas.openxmlformats.org/officeDocument/2006/relationships/font" Target="fonts/Raleway-boldItalic.fntdata"/><Relationship Id="rId19" Type="http://schemas.openxmlformats.org/officeDocument/2006/relationships/font" Target="fonts/WorkSans-bold.fntdata"/><Relationship Id="rId18" Type="http://schemas.openxmlformats.org/officeDocument/2006/relationships/font" Target="fonts/WorkSans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5288aa9f1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gd5288aa9f1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Jessy - 5 segundos</a:t>
            </a:r>
            <a:endParaRPr/>
          </a:p>
        </p:txBody>
      </p:sp>
      <p:sp>
        <p:nvSpPr>
          <p:cNvPr id="73" name="Google Shape;73;gd5288aa9f1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ad6a1c0fb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Jessy - 30 segundos</a:t>
            </a:r>
            <a:endParaRPr/>
          </a:p>
        </p:txBody>
      </p:sp>
      <p:sp>
        <p:nvSpPr>
          <p:cNvPr id="85" name="Google Shape;85;gead6a1c0fb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9cd0b2bc6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Jessy - 30 segundos</a:t>
            </a:r>
            <a:endParaRPr/>
          </a:p>
        </p:txBody>
      </p:sp>
      <p:sp>
        <p:nvSpPr>
          <p:cNvPr id="92" name="Google Shape;92;ge9cd0b2bc6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ae7468dca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Jessy - 1 minuto</a:t>
            </a:r>
            <a:endParaRPr/>
          </a:p>
        </p:txBody>
      </p:sp>
      <p:sp>
        <p:nvSpPr>
          <p:cNvPr id="99" name="Google Shape;99;geae7468dca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9cd0b2bc6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George - 1 minuto</a:t>
            </a:r>
            <a:endParaRPr/>
          </a:p>
        </p:txBody>
      </p:sp>
      <p:sp>
        <p:nvSpPr>
          <p:cNvPr id="108" name="Google Shape;108;ge9cd0b2bc6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9cd0b2bc6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Luis - 1 minuto</a:t>
            </a:r>
            <a:endParaRPr/>
          </a:p>
        </p:txBody>
      </p:sp>
      <p:sp>
        <p:nvSpPr>
          <p:cNvPr id="118" name="Google Shape;118;ge9cd0b2bc6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9cd0b2bc6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Luis - 30 segundos</a:t>
            </a:r>
            <a:endParaRPr/>
          </a:p>
        </p:txBody>
      </p:sp>
      <p:sp>
        <p:nvSpPr>
          <p:cNvPr id="130" name="Google Shape;130;ge9cd0b2bc6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d5288aa9f1_0_8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gd5288aa9f1_0_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3075" y="171500"/>
            <a:ext cx="2588901" cy="1180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gd5288aa9f1_0_85"/>
          <p:cNvPicPr preferRelativeResize="0"/>
          <p:nvPr/>
        </p:nvPicPr>
        <p:blipFill rotWithShape="1">
          <a:blip r:embed="rId3">
            <a:alphaModFix/>
          </a:blip>
          <a:srcRect b="13935" l="5050" r="11197" t="9833"/>
          <a:stretch/>
        </p:blipFill>
        <p:spPr>
          <a:xfrm>
            <a:off x="4620475" y="171363"/>
            <a:ext cx="2951040" cy="118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gd5288aa9f1_0_85"/>
          <p:cNvPicPr preferRelativeResize="0"/>
          <p:nvPr/>
        </p:nvPicPr>
        <p:blipFill rotWithShape="1">
          <a:blip r:embed="rId4">
            <a:alphaModFix/>
          </a:blip>
          <a:srcRect b="0" l="0" r="22796" t="0"/>
          <a:stretch/>
        </p:blipFill>
        <p:spPr>
          <a:xfrm>
            <a:off x="9270025" y="123725"/>
            <a:ext cx="2588297" cy="118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gd5288aa9f1_0_85"/>
          <p:cNvSpPr txBox="1"/>
          <p:nvPr/>
        </p:nvSpPr>
        <p:spPr>
          <a:xfrm>
            <a:off x="278700" y="1981413"/>
            <a:ext cx="11634600" cy="14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Hackathon RIIAA 2021 </a:t>
            </a:r>
            <a:endParaRPr b="1" i="0" sz="3600" u="none" cap="none" strike="noStrike">
              <a:solidFill>
                <a:srgbClr val="DE7263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“</a:t>
            </a:r>
            <a:r>
              <a:rPr b="1" i="0" lang="en-US" sz="34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Justic</a:t>
            </a:r>
            <a:r>
              <a:rPr b="1" i="0" lang="en-US" sz="3400" u="none" cap="none" strike="noStrike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IA</a:t>
            </a:r>
            <a:r>
              <a:rPr b="1" i="0" lang="en-US" sz="42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 </a:t>
            </a:r>
            <a:r>
              <a:rPr b="1" i="0" lang="en-US" sz="34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para los desaparecidos</a:t>
            </a:r>
            <a:r>
              <a:rPr b="1" i="0" lang="en-US" sz="42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”</a:t>
            </a:r>
            <a:endParaRPr b="1" i="0" sz="4200" u="none" cap="none" strike="noStrike">
              <a:solidFill>
                <a:srgbClr val="3F5C6B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pic>
        <p:nvPicPr>
          <p:cNvPr id="19" name="Google Shape;19;gd5288aa9f1_0_85"/>
          <p:cNvPicPr preferRelativeResize="0"/>
          <p:nvPr/>
        </p:nvPicPr>
        <p:blipFill rotWithShape="1">
          <a:blip r:embed="rId5">
            <a:alphaModFix/>
          </a:blip>
          <a:srcRect b="37063" l="8975" r="9130" t="25088"/>
          <a:stretch/>
        </p:blipFill>
        <p:spPr>
          <a:xfrm>
            <a:off x="6616922" y="5961589"/>
            <a:ext cx="2711378" cy="515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gd5288aa9f1_0_85"/>
          <p:cNvPicPr preferRelativeResize="0"/>
          <p:nvPr/>
        </p:nvPicPr>
        <p:blipFill rotWithShape="1">
          <a:blip r:embed="rId6">
            <a:alphaModFix/>
          </a:blip>
          <a:srcRect b="39789" l="8814" r="8657" t="30385"/>
          <a:stretch/>
        </p:blipFill>
        <p:spPr>
          <a:xfrm>
            <a:off x="3126950" y="5906325"/>
            <a:ext cx="1532518" cy="626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" name="Google Shape;21;gd5288aa9f1_0_85"/>
          <p:cNvCxnSpPr/>
          <p:nvPr/>
        </p:nvCxnSpPr>
        <p:spPr>
          <a:xfrm>
            <a:off x="1468350" y="3639125"/>
            <a:ext cx="925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5288aa9f1_0_111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d5288aa9f1_0_111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58" name="Google Shape;58;gd5288aa9f1_0_111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gd5288aa9f1_0_111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60" name="Google Shape;60;gd5288aa9f1_0_1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5288aa9f1_0_117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63" name="Google Shape;63;gd5288aa9f1_0_11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5288aa9f1_0_120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6" name="Google Shape;66;gd5288aa9f1_0_120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67" name="Google Shape;67;gd5288aa9f1_0_12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5288aa9f1_0_12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d5288aa9f1_0_13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gd5288aa9f1_0_130"/>
          <p:cNvSpPr txBox="1"/>
          <p:nvPr>
            <p:ph idx="1" type="body"/>
          </p:nvPr>
        </p:nvSpPr>
        <p:spPr>
          <a:xfrm>
            <a:off x="649375" y="1534000"/>
            <a:ext cx="9768900" cy="39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Work Sans"/>
              <a:buChar char="●"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indent="-349250" lvl="1" marL="914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Font typeface="Work Sans"/>
              <a:buChar char="○"/>
              <a:defRPr>
                <a:latin typeface="Work Sans"/>
                <a:ea typeface="Work Sans"/>
                <a:cs typeface="Work Sans"/>
                <a:sym typeface="Work Sans"/>
              </a:defRPr>
            </a:lvl2pPr>
            <a:lvl3pPr indent="-349250" lvl="2" marL="1371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Font typeface="Work Sans"/>
              <a:buChar char="■"/>
              <a:defRPr>
                <a:latin typeface="Work Sans"/>
                <a:ea typeface="Work Sans"/>
                <a:cs typeface="Work Sans"/>
                <a:sym typeface="Work Sans"/>
              </a:defRPr>
            </a:lvl3pPr>
            <a:lvl4pPr indent="-349250" lvl="3" marL="18288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Font typeface="Work Sans"/>
              <a:buChar char="●"/>
              <a:defRPr>
                <a:latin typeface="Work Sans"/>
                <a:ea typeface="Work Sans"/>
                <a:cs typeface="Work Sans"/>
                <a:sym typeface="Work Sans"/>
              </a:defRPr>
            </a:lvl4pPr>
            <a:lvl5pPr indent="-349250" lvl="4" marL="22860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Font typeface="Work Sans"/>
              <a:buChar char="○"/>
              <a:defRPr>
                <a:latin typeface="Work Sans"/>
                <a:ea typeface="Work Sans"/>
                <a:cs typeface="Work Sans"/>
                <a:sym typeface="Work Sans"/>
              </a:defRPr>
            </a:lvl5pPr>
            <a:lvl6pPr indent="-349250" lvl="5" marL="2743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Font typeface="Work Sans"/>
              <a:buChar char="■"/>
              <a:defRPr>
                <a:latin typeface="Work Sans"/>
                <a:ea typeface="Work Sans"/>
                <a:cs typeface="Work Sans"/>
                <a:sym typeface="Work Sans"/>
              </a:defRPr>
            </a:lvl6pPr>
            <a:lvl7pPr indent="-349250" lvl="6" marL="32004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Font typeface="Work Sans"/>
              <a:buChar char="●"/>
              <a:defRPr>
                <a:latin typeface="Work Sans"/>
                <a:ea typeface="Work Sans"/>
                <a:cs typeface="Work Sans"/>
                <a:sym typeface="Work Sans"/>
              </a:defRPr>
            </a:lvl7pPr>
            <a:lvl8pPr indent="-349250" lvl="7" marL="36576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Font typeface="Work Sans"/>
              <a:buChar char="○"/>
              <a:defRPr>
                <a:latin typeface="Work Sans"/>
                <a:ea typeface="Work Sans"/>
                <a:cs typeface="Work Sans"/>
                <a:sym typeface="Work Sans"/>
              </a:defRPr>
            </a:lvl8pPr>
            <a:lvl9pPr indent="-349250" lvl="8" marL="41148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Font typeface="Work Sans"/>
              <a:buChar char="■"/>
              <a:defRPr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5" name="Google Shape;25;gd5288aa9f1_0_130"/>
          <p:cNvSpPr txBox="1"/>
          <p:nvPr>
            <p:ph idx="2" type="subTitle"/>
          </p:nvPr>
        </p:nvSpPr>
        <p:spPr>
          <a:xfrm>
            <a:off x="2867800" y="255225"/>
            <a:ext cx="91605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800">
                <a:solidFill>
                  <a:srgbClr val="091A27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/>
        </p:txBody>
      </p:sp>
      <p:cxnSp>
        <p:nvCxnSpPr>
          <p:cNvPr id="26" name="Google Shape;26;gd5288aa9f1_0_130"/>
          <p:cNvCxnSpPr/>
          <p:nvPr/>
        </p:nvCxnSpPr>
        <p:spPr>
          <a:xfrm>
            <a:off x="2867800" y="846675"/>
            <a:ext cx="9160500" cy="0"/>
          </a:xfrm>
          <a:prstGeom prst="straightConnector1">
            <a:avLst/>
          </a:prstGeom>
          <a:noFill/>
          <a:ln cap="flat" cmpd="sng" w="38100">
            <a:solidFill>
              <a:srgbClr val="DE726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gd5288aa9f1_0_130"/>
          <p:cNvSpPr txBox="1"/>
          <p:nvPr/>
        </p:nvSpPr>
        <p:spPr>
          <a:xfrm>
            <a:off x="0" y="0"/>
            <a:ext cx="3000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en-US" sz="29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“</a:t>
            </a:r>
            <a:r>
              <a:rPr b="1" i="0" lang="en-US" sz="21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Justic</a:t>
            </a:r>
            <a:r>
              <a:rPr b="1" i="0" lang="en-US" sz="2100" u="none" cap="none" strike="noStrike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IA</a:t>
            </a:r>
            <a:r>
              <a:rPr b="1" i="0" lang="en-US" sz="29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 </a:t>
            </a:r>
            <a:r>
              <a:rPr b="1" i="0" lang="en-US" sz="21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para los desaparecidos</a:t>
            </a:r>
            <a:r>
              <a:rPr b="1" i="0" lang="en-US" sz="29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”</a:t>
            </a:r>
            <a:endParaRPr b="1" i="0" sz="2900" u="none" cap="none" strike="noStrike">
              <a:solidFill>
                <a:srgbClr val="3F5C6B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d5288aa9f1_0_126"/>
          <p:cNvSpPr txBox="1"/>
          <p:nvPr>
            <p:ph type="title"/>
          </p:nvPr>
        </p:nvSpPr>
        <p:spPr>
          <a:xfrm>
            <a:off x="991575" y="1335350"/>
            <a:ext cx="57579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3BFE3"/>
              </a:buClr>
              <a:buSzPts val="9600"/>
              <a:buFont typeface="Oswald"/>
              <a:buNone/>
              <a:defRPr sz="9600">
                <a:solidFill>
                  <a:srgbClr val="73BFE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" name="Google Shape;30;gd5288aa9f1_0_12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gd5288aa9f1_0_126"/>
          <p:cNvSpPr txBox="1"/>
          <p:nvPr>
            <p:ph idx="1" type="subTitle"/>
          </p:nvPr>
        </p:nvSpPr>
        <p:spPr>
          <a:xfrm>
            <a:off x="1183150" y="2913475"/>
            <a:ext cx="5070600" cy="14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Julius Sans One"/>
              <a:buNone/>
              <a:defRPr b="1" sz="2800">
                <a:solidFill>
                  <a:srgbClr val="09123E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/>
        </p:txBody>
      </p:sp>
      <p:pic>
        <p:nvPicPr>
          <p:cNvPr id="32" name="Google Shape;32;gd5288aa9f1_0_126"/>
          <p:cNvPicPr preferRelativeResize="0"/>
          <p:nvPr/>
        </p:nvPicPr>
        <p:blipFill rotWithShape="1">
          <a:blip r:embed="rId2">
            <a:alphaModFix amt="90000"/>
          </a:blip>
          <a:srcRect b="11620" l="0" r="0" t="0"/>
          <a:stretch/>
        </p:blipFill>
        <p:spPr>
          <a:xfrm rot="-169058">
            <a:off x="2391089" y="-323279"/>
            <a:ext cx="11735297" cy="7345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d5288aa9f1_0_89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gd5288aa9f1_0_8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d5288aa9f1_0_92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8" name="Google Shape;38;gd5288aa9f1_0_92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9" name="Google Shape;39;gd5288aa9f1_0_9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d5288aa9f1_0_9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42" name="Google Shape;42;gd5288aa9f1_0_96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3" name="Google Shape;43;gd5288aa9f1_0_96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4" name="Google Shape;44;gd5288aa9f1_0_9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d5288aa9f1_0_10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47" name="Google Shape;47;gd5288aa9f1_0_10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d5288aa9f1_0_104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0" name="Google Shape;50;gd5288aa9f1_0_104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1" name="Google Shape;51;gd5288aa9f1_0_10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d5288aa9f1_0_10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54" name="Google Shape;54;gd5288aa9f1_0_10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d5288aa9f1_0_8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gd5288aa9f1_0_8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gd5288aa9f1_0_8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gd5288aa9f1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3075" y="171500"/>
            <a:ext cx="2588901" cy="1180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gd5288aa9f1_0_10"/>
          <p:cNvPicPr preferRelativeResize="0"/>
          <p:nvPr/>
        </p:nvPicPr>
        <p:blipFill rotWithShape="1">
          <a:blip r:embed="rId4">
            <a:alphaModFix/>
          </a:blip>
          <a:srcRect b="13935" l="5050" r="11197" t="9833"/>
          <a:stretch/>
        </p:blipFill>
        <p:spPr>
          <a:xfrm>
            <a:off x="4620475" y="171363"/>
            <a:ext cx="2951040" cy="118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gd5288aa9f1_0_10"/>
          <p:cNvPicPr preferRelativeResize="0"/>
          <p:nvPr/>
        </p:nvPicPr>
        <p:blipFill rotWithShape="1">
          <a:blip r:embed="rId5">
            <a:alphaModFix/>
          </a:blip>
          <a:srcRect b="0" l="0" r="22796" t="0"/>
          <a:stretch/>
        </p:blipFill>
        <p:spPr>
          <a:xfrm>
            <a:off x="9270025" y="123725"/>
            <a:ext cx="2588297" cy="11801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gd5288aa9f1_0_10"/>
          <p:cNvSpPr txBox="1"/>
          <p:nvPr/>
        </p:nvSpPr>
        <p:spPr>
          <a:xfrm>
            <a:off x="278700" y="1981413"/>
            <a:ext cx="11634600" cy="14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Hackathon RIIAA 2021 </a:t>
            </a:r>
            <a:endParaRPr b="1" i="0" sz="3600" u="none" cap="none" strike="noStrike">
              <a:solidFill>
                <a:srgbClr val="DE7263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-US" sz="42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“</a:t>
            </a:r>
            <a:r>
              <a:rPr b="1" i="0" lang="en-US" sz="34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Justic</a:t>
            </a:r>
            <a:r>
              <a:rPr b="1" i="0" lang="en-US" sz="3400" u="none" cap="none" strike="noStrike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IA</a:t>
            </a:r>
            <a:r>
              <a:rPr b="1" i="0" lang="en-US" sz="42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 </a:t>
            </a:r>
            <a:r>
              <a:rPr b="1" i="0" lang="en-US" sz="34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para los desaparecidos</a:t>
            </a:r>
            <a:r>
              <a:rPr b="1" i="0" lang="en-US" sz="42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”</a:t>
            </a:r>
            <a:endParaRPr b="1" i="0" sz="4200" u="none" cap="none" strike="noStrike">
              <a:solidFill>
                <a:srgbClr val="3F5C6B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79" name="Google Shape;79;gd5288aa9f1_0_10"/>
          <p:cNvSpPr txBox="1"/>
          <p:nvPr/>
        </p:nvSpPr>
        <p:spPr>
          <a:xfrm>
            <a:off x="2321025" y="3831388"/>
            <a:ext cx="7813200" cy="15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en-US" sz="26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Equipo: </a:t>
            </a:r>
            <a:r>
              <a:rPr lang="en-US" sz="2600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Los Sneiks</a:t>
            </a:r>
            <a:endParaRPr b="0" i="0" sz="2600" u="none" cap="none" strike="noStrike">
              <a:solidFill>
                <a:srgbClr val="3F5C6B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b="0" i="0" lang="en-US" sz="26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Reto: </a:t>
            </a:r>
            <a:r>
              <a:rPr lang="en-US" sz="2600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1</a:t>
            </a:r>
            <a:r>
              <a:rPr b="0" i="0" lang="en-US" sz="2600" u="none" cap="none" strike="noStrike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) </a:t>
            </a:r>
            <a:r>
              <a:rPr lang="en-US" sz="2600">
                <a:solidFill>
                  <a:srgbClr val="3F5C6B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Limpieza de imágenes y detección de objetos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gd5288aa9f1_0_10"/>
          <p:cNvPicPr preferRelativeResize="0"/>
          <p:nvPr/>
        </p:nvPicPr>
        <p:blipFill rotWithShape="1">
          <a:blip r:embed="rId6">
            <a:alphaModFix/>
          </a:blip>
          <a:srcRect b="37063" l="8975" r="9130" t="25088"/>
          <a:stretch/>
        </p:blipFill>
        <p:spPr>
          <a:xfrm>
            <a:off x="6616922" y="5961589"/>
            <a:ext cx="2711378" cy="515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gd5288aa9f1_0_10"/>
          <p:cNvPicPr preferRelativeResize="0"/>
          <p:nvPr/>
        </p:nvPicPr>
        <p:blipFill rotWithShape="1">
          <a:blip r:embed="rId7">
            <a:alphaModFix/>
          </a:blip>
          <a:srcRect b="39789" l="8814" r="8657" t="30385"/>
          <a:stretch/>
        </p:blipFill>
        <p:spPr>
          <a:xfrm>
            <a:off x="3126950" y="5906325"/>
            <a:ext cx="1532518" cy="626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gd5288aa9f1_0_10"/>
          <p:cNvCxnSpPr/>
          <p:nvPr/>
        </p:nvCxnSpPr>
        <p:spPr>
          <a:xfrm>
            <a:off x="1468350" y="3639125"/>
            <a:ext cx="9255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ad6a1c0fb_0_1"/>
          <p:cNvSpPr txBox="1"/>
          <p:nvPr>
            <p:ph idx="2" type="subTitle"/>
          </p:nvPr>
        </p:nvSpPr>
        <p:spPr>
          <a:xfrm>
            <a:off x="2867800" y="255225"/>
            <a:ext cx="91605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2400"/>
              <a:buNone/>
            </a:pPr>
            <a:r>
              <a:rPr b="1" lang="en-US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Problema</a:t>
            </a:r>
            <a:endParaRPr b="1">
              <a:solidFill>
                <a:srgbClr val="DE7263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88" name="Google Shape;88;gead6a1c0fb_0_1"/>
          <p:cNvSpPr txBox="1"/>
          <p:nvPr/>
        </p:nvSpPr>
        <p:spPr>
          <a:xfrm>
            <a:off x="315200" y="1728825"/>
            <a:ext cx="76785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mfortaa"/>
                <a:ea typeface="Comfortaa"/>
                <a:cs typeface="Comfortaa"/>
                <a:sym typeface="Comfortaa"/>
              </a:rPr>
              <a:t>No es posible transcribir los documentos de expedientes utilizando un OCR debido a: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US" sz="1800">
                <a:latin typeface="Comfortaa"/>
                <a:ea typeface="Comfortaa"/>
                <a:cs typeface="Comfortaa"/>
                <a:sym typeface="Comfortaa"/>
              </a:rPr>
              <a:t>La gran </a:t>
            </a:r>
            <a:r>
              <a:rPr b="1" lang="en-US" sz="1800">
                <a:latin typeface="Comfortaa"/>
                <a:ea typeface="Comfortaa"/>
                <a:cs typeface="Comfortaa"/>
                <a:sym typeface="Comfortaa"/>
              </a:rPr>
              <a:t>diversidad de objetos</a:t>
            </a:r>
            <a:r>
              <a:rPr lang="en-US" sz="1800">
                <a:latin typeface="Comfortaa"/>
                <a:ea typeface="Comfortaa"/>
                <a:cs typeface="Comfortaa"/>
                <a:sym typeface="Comfortaa"/>
              </a:rPr>
              <a:t> que contienen (textos, firmas, sellos y fotos).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US" sz="1800">
                <a:latin typeface="Comfortaa"/>
                <a:ea typeface="Comfortaa"/>
                <a:cs typeface="Comfortaa"/>
                <a:sym typeface="Comfortaa"/>
              </a:rPr>
              <a:t>La </a:t>
            </a:r>
            <a:r>
              <a:rPr b="1" lang="en-US" sz="1800">
                <a:latin typeface="Comfortaa"/>
                <a:ea typeface="Comfortaa"/>
                <a:cs typeface="Comfortaa"/>
                <a:sym typeface="Comfortaa"/>
              </a:rPr>
              <a:t>orientación errática</a:t>
            </a:r>
            <a:r>
              <a:rPr lang="en-US" sz="1800">
                <a:latin typeface="Comfortaa"/>
                <a:ea typeface="Comfortaa"/>
                <a:cs typeface="Comfortaa"/>
                <a:sym typeface="Comfortaa"/>
              </a:rPr>
              <a:t> de las imágenes.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-US" sz="1800">
                <a:latin typeface="Comfortaa"/>
                <a:ea typeface="Comfortaa"/>
                <a:cs typeface="Comfortaa"/>
                <a:sym typeface="Comfortaa"/>
              </a:rPr>
              <a:t>La </a:t>
            </a:r>
            <a:r>
              <a:rPr b="1" lang="en-US" sz="1800">
                <a:latin typeface="Comfortaa"/>
                <a:ea typeface="Comfortaa"/>
                <a:cs typeface="Comfortaa"/>
                <a:sym typeface="Comfortaa"/>
              </a:rPr>
              <a:t>calidad</a:t>
            </a:r>
            <a:r>
              <a:rPr lang="en-US" sz="1800">
                <a:latin typeface="Comfortaa"/>
                <a:ea typeface="Comfortaa"/>
                <a:cs typeface="Comfortaa"/>
                <a:sym typeface="Comfortaa"/>
              </a:rPr>
              <a:t> de los documentos.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9" name="Google Shape;89;gead6a1c0fb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3800" y="1507150"/>
            <a:ext cx="3663398" cy="48845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9cd0b2bc6_0_24"/>
          <p:cNvSpPr txBox="1"/>
          <p:nvPr>
            <p:ph idx="2" type="subTitle"/>
          </p:nvPr>
        </p:nvSpPr>
        <p:spPr>
          <a:xfrm>
            <a:off x="2867800" y="255225"/>
            <a:ext cx="91605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2400"/>
              <a:buNone/>
            </a:pPr>
            <a:r>
              <a:rPr b="1" lang="en-US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planteamiento de la Solución</a:t>
            </a:r>
            <a:endParaRPr b="1">
              <a:solidFill>
                <a:srgbClr val="DE7263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95" name="Google Shape;95;ge9cd0b2bc6_0_24"/>
          <p:cNvSpPr txBox="1"/>
          <p:nvPr/>
        </p:nvSpPr>
        <p:spPr>
          <a:xfrm>
            <a:off x="3716100" y="4528600"/>
            <a:ext cx="8475900" cy="20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1800">
                <a:solidFill>
                  <a:srgbClr val="DE7263"/>
                </a:solidFill>
                <a:latin typeface="Comfortaa"/>
                <a:ea typeface="Comfortaa"/>
                <a:cs typeface="Comfortaa"/>
                <a:sym typeface="Comfortaa"/>
              </a:rPr>
              <a:t>Desarrollar un programa que permita:</a:t>
            </a:r>
            <a:endParaRPr b="1" sz="1800">
              <a:solidFill>
                <a:srgbClr val="DE726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AutoNum type="arabicPeriod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Encontrar la orientación y corregirla si es necesario.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AutoNum type="arabicPeriod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Identificar la posición de textos, fotos, firmas y sellos.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AutoNum type="arabicPeriod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Guardar los objetos de la imágen y sus coordenadas.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AutoNum type="arabicPeriod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Enviar los objetos de texto a un proceso para su transcripción.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6" name="Google Shape;96;ge9cd0b2bc6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88" y="1209525"/>
            <a:ext cx="11177819" cy="33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ae7468dca_0_1"/>
          <p:cNvSpPr txBox="1"/>
          <p:nvPr>
            <p:ph idx="2" type="subTitle"/>
          </p:nvPr>
        </p:nvSpPr>
        <p:spPr>
          <a:xfrm>
            <a:off x="2867800" y="255225"/>
            <a:ext cx="91605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2400"/>
              <a:buNone/>
            </a:pPr>
            <a:r>
              <a:rPr b="1" lang="en-US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desarrollo de la solución</a:t>
            </a:r>
            <a:endParaRPr b="1">
              <a:solidFill>
                <a:srgbClr val="DE7263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02" name="Google Shape;102;geae7468dca_0_1"/>
          <p:cNvSpPr txBox="1"/>
          <p:nvPr/>
        </p:nvSpPr>
        <p:spPr>
          <a:xfrm>
            <a:off x="138025" y="1333775"/>
            <a:ext cx="56226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1600">
                <a:solidFill>
                  <a:srgbClr val="DE7263"/>
                </a:solidFill>
                <a:latin typeface="Comfortaa"/>
                <a:ea typeface="Comfortaa"/>
                <a:cs typeface="Comfortaa"/>
                <a:sym typeface="Comfortaa"/>
              </a:rPr>
              <a:t>Modelo de orientación:</a:t>
            </a:r>
            <a:endParaRPr b="1" sz="1600">
              <a:solidFill>
                <a:srgbClr val="DE726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Desarrollado con Azure Custom Vision (ACV).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Clasificador entrenado para i</a:t>
            </a:r>
            <a:r>
              <a:rPr lang="en-US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dentificar la orientación de la imagen a </a:t>
            </a:r>
            <a:r>
              <a:rPr b="1" lang="en-US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0, 90, 180 y 270 grados.</a:t>
            </a:r>
            <a:r>
              <a:rPr lang="en-US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</a:pPr>
            <a:r>
              <a:rPr lang="en-US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Entrenado con 199 imágenes de cada categoría de ángulos.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103" name="Google Shape;103;geae7468dca_0_1"/>
          <p:cNvGraphicFramePr/>
          <p:nvPr/>
        </p:nvGraphicFramePr>
        <p:xfrm>
          <a:off x="6035325" y="16906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{A9F324E8-E84F-44A7-8D41-09C04648A489}</a:tableStyleId>
              </a:tblPr>
              <a:tblGrid>
                <a:gridCol w="1259675"/>
                <a:gridCol w="900175"/>
                <a:gridCol w="1129800"/>
                <a:gridCol w="1347025"/>
                <a:gridCol w="1097925"/>
              </a:tblGrid>
              <a:tr h="506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Objetos/</a:t>
                      </a:r>
                      <a:r>
                        <a:rPr lang="en-US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# Iteración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Iteración 1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Iteración 2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Iteración 3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Iteración 4</a:t>
                      </a:r>
                      <a:endParaRPr sz="12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  <a:tr h="382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Texto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166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263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443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443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382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Sello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102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182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225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225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382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Firma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64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220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234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234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382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Foto</a:t>
                      </a:r>
                      <a:endParaRPr b="1" sz="12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16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103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104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104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382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Paloma</a:t>
                      </a:r>
                      <a:endParaRPr b="1" sz="12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NA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NA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NA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155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382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Nombre</a:t>
                      </a:r>
                      <a:endParaRPr sz="12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122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N/A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N/A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NA</a:t>
                      </a:r>
                      <a:endParaRPr sz="13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  <a:tr h="382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Anotación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190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N/A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N/A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NA</a:t>
                      </a:r>
                      <a:endParaRPr sz="13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  <a:tr h="382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Subrayado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78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N/A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N/A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NA</a:t>
                      </a:r>
                      <a:endParaRPr sz="13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04" name="Google Shape;104;geae7468dca_0_1"/>
          <p:cNvSpPr txBox="1"/>
          <p:nvPr/>
        </p:nvSpPr>
        <p:spPr>
          <a:xfrm>
            <a:off x="138025" y="3768013"/>
            <a:ext cx="56226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-US" sz="1600">
                <a:solidFill>
                  <a:srgbClr val="DE7263"/>
                </a:solidFill>
                <a:latin typeface="Comfortaa"/>
                <a:ea typeface="Comfortaa"/>
                <a:cs typeface="Comfortaa"/>
                <a:sym typeface="Comfortaa"/>
              </a:rPr>
              <a:t>Modelo de clasificación de Objetos:</a:t>
            </a:r>
            <a:endParaRPr b="1" sz="1600">
              <a:solidFill>
                <a:srgbClr val="DE726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Desarrollado con Azure Custom Vision (ACV).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b="1" lang="en-US">
                <a:latin typeface="Comfortaa"/>
                <a:ea typeface="Comfortaa"/>
                <a:cs typeface="Comfortaa"/>
                <a:sym typeface="Comfortaa"/>
              </a:rPr>
              <a:t>4</a:t>
            </a:r>
            <a:r>
              <a:rPr b="1" lang="en-US">
                <a:latin typeface="Comfortaa"/>
                <a:ea typeface="Comfortaa"/>
                <a:cs typeface="Comfortaa"/>
                <a:sym typeface="Comfortaa"/>
              </a:rPr>
              <a:t> iteraciones</a:t>
            </a: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 con distintas clases y uso de </a:t>
            </a:r>
            <a:r>
              <a:rPr b="1" lang="en-US">
                <a:latin typeface="Comfortaa"/>
                <a:ea typeface="Comfortaa"/>
                <a:cs typeface="Comfortaa"/>
                <a:sym typeface="Comfortaa"/>
              </a:rPr>
              <a:t>data augmentation </a:t>
            </a: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para incrementar su representación.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Reconoce textos, fotos, firmas, sellos y palomas.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Por clase: </a:t>
            </a:r>
            <a:r>
              <a:rPr b="1" lang="en-US">
                <a:latin typeface="Comfortaa"/>
                <a:ea typeface="Comfortaa"/>
                <a:cs typeface="Comfortaa"/>
                <a:sym typeface="Comfortaa"/>
              </a:rPr>
              <a:t>80% </a:t>
            </a: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Training, </a:t>
            </a:r>
            <a:r>
              <a:rPr b="1" lang="en-US">
                <a:latin typeface="Comfortaa"/>
                <a:ea typeface="Comfortaa"/>
                <a:cs typeface="Comfortaa"/>
                <a:sym typeface="Comfortaa"/>
              </a:rPr>
              <a:t>20% </a:t>
            </a: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Testing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5" name="Google Shape;105;geae7468dca_0_1"/>
          <p:cNvSpPr txBox="1"/>
          <p:nvPr/>
        </p:nvSpPr>
        <p:spPr>
          <a:xfrm>
            <a:off x="6035375" y="5430650"/>
            <a:ext cx="573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Cantidad de </a:t>
            </a: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Imágenes</a:t>
            </a: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 utilizadas por iteración de entrenamiento modelo de clasificación de Objetos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9cd0b2bc6_0_28"/>
          <p:cNvSpPr txBox="1"/>
          <p:nvPr>
            <p:ph idx="2" type="subTitle"/>
          </p:nvPr>
        </p:nvSpPr>
        <p:spPr>
          <a:xfrm>
            <a:off x="2867800" y="255225"/>
            <a:ext cx="91605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2400"/>
              <a:buNone/>
            </a:pPr>
            <a:r>
              <a:rPr b="1" lang="en-US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desarrollo de la solución</a:t>
            </a:r>
            <a:endParaRPr b="1">
              <a:solidFill>
                <a:srgbClr val="DE7263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11" name="Google Shape;111;ge9cd0b2bc6_0_28"/>
          <p:cNvSpPr txBox="1"/>
          <p:nvPr/>
        </p:nvSpPr>
        <p:spPr>
          <a:xfrm>
            <a:off x="300825" y="1435525"/>
            <a:ext cx="5522100" cy="53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1600">
                <a:solidFill>
                  <a:srgbClr val="DE7263"/>
                </a:solidFill>
                <a:latin typeface="Comfortaa"/>
                <a:ea typeface="Comfortaa"/>
                <a:cs typeface="Comfortaa"/>
                <a:sym typeface="Comfortaa"/>
              </a:rPr>
              <a:t>Estructura del servicio</a:t>
            </a:r>
            <a:endParaRPr b="1" sz="1600">
              <a:solidFill>
                <a:srgbClr val="DE726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Consiste de 8 métodos: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Borrador de metadata de orientación.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Transformador de pdf a jpg.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Llamada al modelo de orientación en Azure </a:t>
            </a: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a través</a:t>
            </a: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 de API.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Corrector de orientación de imagen.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Llamada al primer modelo de clasificación en Azure a través de API.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Llamada al segundo modelo de clasificación en Azure a través de api.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Normalizador de ubicaciones de objetos..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●"/>
            </a:pPr>
            <a:r>
              <a:rPr lang="en-US">
                <a:latin typeface="Comfortaa"/>
                <a:ea typeface="Comfortaa"/>
                <a:cs typeface="Comfortaa"/>
                <a:sym typeface="Comfortaa"/>
              </a:rPr>
              <a:t>Guardado de objetos encontrados y ubicaciones.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2" name="Google Shape;112;ge9cd0b2bc6_0_28"/>
          <p:cNvPicPr preferRelativeResize="0"/>
          <p:nvPr/>
        </p:nvPicPr>
        <p:blipFill rotWithShape="1">
          <a:blip r:embed="rId3">
            <a:alphaModFix/>
          </a:blip>
          <a:srcRect b="0" l="0" r="28166" t="0"/>
          <a:stretch/>
        </p:blipFill>
        <p:spPr>
          <a:xfrm>
            <a:off x="7691925" y="1149150"/>
            <a:ext cx="4228275" cy="23883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3" name="Google Shape;113;ge9cd0b2bc6_0_28"/>
          <p:cNvPicPr preferRelativeResize="0"/>
          <p:nvPr/>
        </p:nvPicPr>
        <p:blipFill rotWithShape="1">
          <a:blip r:embed="rId4">
            <a:alphaModFix/>
          </a:blip>
          <a:srcRect b="0" l="20102" r="49854" t="0"/>
          <a:stretch/>
        </p:blipFill>
        <p:spPr>
          <a:xfrm>
            <a:off x="8828425" y="3705750"/>
            <a:ext cx="1955277" cy="30761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4" name="Google Shape;114;ge9cd0b2bc6_0_28"/>
          <p:cNvSpPr txBox="1"/>
          <p:nvPr/>
        </p:nvSpPr>
        <p:spPr>
          <a:xfrm>
            <a:off x="6321725" y="2143238"/>
            <a:ext cx="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DE7263"/>
                </a:solidFill>
              </a:rPr>
              <a:t>Entrada</a:t>
            </a:r>
            <a:endParaRPr b="1" sz="1600">
              <a:solidFill>
                <a:srgbClr val="DE7263"/>
              </a:solidFill>
            </a:endParaRPr>
          </a:p>
        </p:txBody>
      </p:sp>
      <p:sp>
        <p:nvSpPr>
          <p:cNvPr id="115" name="Google Shape;115;ge9cd0b2bc6_0_28"/>
          <p:cNvSpPr txBox="1"/>
          <p:nvPr/>
        </p:nvSpPr>
        <p:spPr>
          <a:xfrm>
            <a:off x="6321725" y="5043700"/>
            <a:ext cx="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DE7263"/>
                </a:solidFill>
              </a:rPr>
              <a:t>Salida</a:t>
            </a:r>
            <a:endParaRPr b="1" sz="1600">
              <a:solidFill>
                <a:srgbClr val="DE726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9cd0b2bc6_0_32"/>
          <p:cNvSpPr txBox="1"/>
          <p:nvPr>
            <p:ph idx="2" type="subTitle"/>
          </p:nvPr>
        </p:nvSpPr>
        <p:spPr>
          <a:xfrm>
            <a:off x="2867800" y="255225"/>
            <a:ext cx="91605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2400"/>
              <a:buNone/>
            </a:pPr>
            <a:r>
              <a:rPr b="1" lang="en-US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Resultados</a:t>
            </a:r>
            <a:endParaRPr b="1">
              <a:solidFill>
                <a:srgbClr val="DE7263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21" name="Google Shape;121;ge9cd0b2bc6_0_32"/>
          <p:cNvSpPr txBox="1"/>
          <p:nvPr/>
        </p:nvSpPr>
        <p:spPr>
          <a:xfrm>
            <a:off x="0" y="0"/>
            <a:ext cx="30000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19050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">
                <a:solidFill>
                  <a:schemeClr val="dk1"/>
                </a:solidFill>
              </a:rPr>
              <a:t> </a:t>
            </a:r>
            <a:endParaRPr sz="850">
              <a:solidFill>
                <a:schemeClr val="dk1"/>
              </a:solidFill>
            </a:endParaRPr>
          </a:p>
        </p:txBody>
      </p:sp>
      <p:pic>
        <p:nvPicPr>
          <p:cNvPr id="122" name="Google Shape;122;ge9cd0b2bc6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863" y="4758700"/>
            <a:ext cx="4745242" cy="16423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3" name="Google Shape;123;ge9cd0b2bc6_0_32"/>
          <p:cNvGraphicFramePr/>
          <p:nvPr/>
        </p:nvGraphicFramePr>
        <p:xfrm>
          <a:off x="6337625" y="16142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{A9F324E8-E84F-44A7-8D41-09C04648A489}</a:tableStyleId>
              </a:tblPr>
              <a:tblGrid>
                <a:gridCol w="1186325"/>
                <a:gridCol w="1186325"/>
                <a:gridCol w="1186325"/>
                <a:gridCol w="1186325"/>
              </a:tblGrid>
              <a:tr h="441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Objeto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Precision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Recall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 anchor="ctr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A.P.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 anchor="ctr"/>
                </a:tc>
              </a:tr>
              <a:tr h="36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Texto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84.3%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97.4%</a:t>
                      </a:r>
                      <a:endParaRPr b="1"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96.9%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6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Sello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83.1%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98.5%</a:t>
                      </a:r>
                      <a:endParaRPr b="1"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98.1%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6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Firma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63.6%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96.6%</a:t>
                      </a:r>
                      <a:endParaRPr b="1"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97.1%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Foto</a:t>
                      </a:r>
                      <a:endParaRPr sz="12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46.3%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92.5%</a:t>
                      </a:r>
                      <a:endParaRPr b="1"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78.3%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Paloma</a:t>
                      </a:r>
                      <a:endParaRPr sz="12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84.8%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88.9%</a:t>
                      </a:r>
                      <a:endParaRPr b="1"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89.6%</a:t>
                      </a:r>
                      <a:endParaRPr sz="13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124" name="Google Shape;124;ge9cd0b2bc6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175" y="1966050"/>
            <a:ext cx="4748625" cy="1642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e9cd0b2bc6_0_32"/>
          <p:cNvSpPr txBox="1"/>
          <p:nvPr/>
        </p:nvSpPr>
        <p:spPr>
          <a:xfrm>
            <a:off x="482825" y="1375700"/>
            <a:ext cx="431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DE7263"/>
                </a:solidFill>
                <a:latin typeface="Comfortaa"/>
                <a:ea typeface="Comfortaa"/>
                <a:cs typeface="Comfortaa"/>
                <a:sym typeface="Comfortaa"/>
              </a:rPr>
              <a:t>Modelo de reconocimiento de objetos </a:t>
            </a:r>
            <a:endParaRPr b="1" sz="1600">
              <a:solidFill>
                <a:srgbClr val="DE726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6" name="Google Shape;126;ge9cd0b2bc6_0_32"/>
          <p:cNvSpPr txBox="1"/>
          <p:nvPr/>
        </p:nvSpPr>
        <p:spPr>
          <a:xfrm>
            <a:off x="481163" y="4154500"/>
            <a:ext cx="449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DE7263"/>
                </a:solidFill>
                <a:latin typeface="Comfortaa"/>
                <a:ea typeface="Comfortaa"/>
                <a:cs typeface="Comfortaa"/>
                <a:sym typeface="Comfortaa"/>
              </a:rPr>
              <a:t>Modelo de orientación</a:t>
            </a:r>
            <a:endParaRPr b="1" sz="1600">
              <a:solidFill>
                <a:srgbClr val="DE726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7" name="Google Shape;127;ge9cd0b2bc6_0_32"/>
          <p:cNvSpPr txBox="1"/>
          <p:nvPr/>
        </p:nvSpPr>
        <p:spPr>
          <a:xfrm>
            <a:off x="6197000" y="4154500"/>
            <a:ext cx="55467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DE7263"/>
                </a:solidFill>
                <a:latin typeface="Comfortaa"/>
                <a:ea typeface="Comfortaa"/>
                <a:cs typeface="Comfortaa"/>
                <a:sym typeface="Comfortaa"/>
              </a:rPr>
              <a:t>Ventajas de la solución</a:t>
            </a:r>
            <a:endParaRPr b="1" sz="1600">
              <a:solidFill>
                <a:srgbClr val="DE726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</a:t>
            </a: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orrige la orientación de la imagen</a:t>
            </a: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;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R</a:t>
            </a: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econoce los objetos dentro de ella</a:t>
            </a: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;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●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Facilita el reconocimiento de caracteres, </a:t>
            </a: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restauración</a:t>
            </a: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de documentos y/o imágenes.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●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Alta compatibilidad de conexión con microservicios.</a:t>
            </a:r>
            <a:endParaRPr b="1" sz="1600">
              <a:solidFill>
                <a:srgbClr val="DE726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9cd0b2bc6_0_36"/>
          <p:cNvSpPr txBox="1"/>
          <p:nvPr>
            <p:ph idx="2" type="subTitle"/>
          </p:nvPr>
        </p:nvSpPr>
        <p:spPr>
          <a:xfrm>
            <a:off x="2867800" y="255225"/>
            <a:ext cx="91605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2400"/>
              <a:buNone/>
            </a:pPr>
            <a:r>
              <a:rPr b="1" lang="en-US">
                <a:solidFill>
                  <a:srgbClr val="DE726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Nivel de completitud</a:t>
            </a:r>
            <a:endParaRPr b="1">
              <a:solidFill>
                <a:srgbClr val="DE7263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133" name="Google Shape;133;ge9cd0b2bc6_0_36"/>
          <p:cNvSpPr txBox="1"/>
          <p:nvPr/>
        </p:nvSpPr>
        <p:spPr>
          <a:xfrm>
            <a:off x="315200" y="1728825"/>
            <a:ext cx="80022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Puntos a mejorar para siguientes iteraciones: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●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Mejorar la identificación de las firmas vs anotaciones manuales utilizando técnicas de data augmentation.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●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Unificar modelos de reconocimiento de objetos.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●"/>
            </a:pPr>
            <a:r>
              <a:rPr lang="en-US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Agregar proceso de limpieza de palomas o manchas en los documentos.</a:t>
            </a:r>
            <a:endParaRPr b="0" i="0" sz="1600" u="none" cap="none" strike="noStrike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